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2" r:id="rId3"/>
    <p:sldId id="273" r:id="rId4"/>
    <p:sldId id="270" r:id="rId5"/>
    <p:sldId id="269" r:id="rId6"/>
    <p:sldId id="271" r:id="rId7"/>
    <p:sldId id="268" r:id="rId8"/>
    <p:sldId id="265" r:id="rId9"/>
    <p:sldId id="263" r:id="rId10"/>
    <p:sldId id="279" r:id="rId11"/>
    <p:sldId id="266" r:id="rId12"/>
    <p:sldId id="276" r:id="rId13"/>
    <p:sldId id="277" r:id="rId14"/>
    <p:sldId id="275" r:id="rId15"/>
    <p:sldId id="257" r:id="rId16"/>
    <p:sldId id="259" r:id="rId17"/>
    <p:sldId id="260" r:id="rId18"/>
    <p:sldId id="261" r:id="rId19"/>
    <p:sldId id="267" r:id="rId20"/>
    <p:sldId id="25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C"/>
    <a:srgbClr val="0062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>
        <p:guide orient="horz" pos="2160"/>
        <p:guide pos="3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BDED3-AF96-41B3-AFCC-AF6A4D4BFB5B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AC8ED-ADB1-48A8-8D46-336EAE6363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repspbgmu@yandex.ru" TargetMode="External"/><Relationship Id="rId2" Type="http://schemas.openxmlformats.org/officeDocument/2006/relationships/hyperlink" Target="https://abit.1spbgmu.ru/dovuzovskoe-obrazovanie/podgotovitelnoe-otdelenie-dlya-inostrannih-grajda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openxmlformats.org/officeDocument/2006/relationships/image" Target="../media/image8.png"/><Relationship Id="rId4" Type="http://schemas.openxmlformats.org/officeDocument/2006/relationships/hyperlink" Target="tel:+79312378086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bit.1spbgmu.ru/foreigners/" TargetMode="External"/><Relationship Id="rId2" Type="http://schemas.openxmlformats.org/officeDocument/2006/relationships/hyperlink" Target="https://rs.gov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bit.1spbgmu.ru/foreigner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661322"/>
            <a:ext cx="10650071" cy="337521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94603" y="708296"/>
            <a:ext cx="9144000" cy="1163638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0062A4"/>
                </a:solidFill>
              </a:rPr>
              <a:t>Pavlov University</a:t>
            </a:r>
            <a:endParaRPr lang="ru-RU" sz="7200" b="1" dirty="0">
              <a:solidFill>
                <a:srgbClr val="0062A4"/>
              </a:solidFill>
            </a:endParaRPr>
          </a:p>
        </p:txBody>
      </p:sp>
      <p:pic>
        <p:nvPicPr>
          <p:cNvPr id="9" name="Рисунок 8" descr="DCBmspjVu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30" y="2597314"/>
            <a:ext cx="12071314" cy="30368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23B92-85A7-D6CF-A1A5-D4A601D22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F1910-D9BC-75F6-A42F-285499558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329132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Pre-Entrance Program Department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4862C3-4652-FC67-4F77-B03186189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929" y="2501660"/>
            <a:ext cx="10650071" cy="3697434"/>
          </a:xfrm>
        </p:spPr>
        <p:txBody>
          <a:bodyPr/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10ADBB-7940-3433-CF04-6AC7CB15FB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9658463-ED16-4D51-975F-73AE06161CD2}"/>
              </a:ext>
            </a:extLst>
          </p:cNvPr>
          <p:cNvSpPr txBox="1"/>
          <p:nvPr/>
        </p:nvSpPr>
        <p:spPr>
          <a:xfrm>
            <a:off x="6702425" y="579120"/>
            <a:ext cx="2762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预科部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2CAB65-C0D5-4D99-3E4E-FD5938B8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8" y="224011"/>
            <a:ext cx="5993467" cy="54635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E2FE47-2919-5775-606B-531AF45CB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00" y="224011"/>
            <a:ext cx="5902441" cy="61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9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579914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Pre-Entrance Program Department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780" y="2823845"/>
            <a:ext cx="10650220" cy="3827780"/>
          </a:xfrm>
        </p:spPr>
        <p:txBody>
          <a:bodyPr>
            <a:normAutofit/>
          </a:bodyPr>
          <a:lstStyle/>
          <a:p>
            <a:r>
              <a:rPr lang="en-US" sz="2800" b="1" dirty="0"/>
              <a:t>Official Pre-entrance</a:t>
            </a:r>
            <a:r>
              <a:rPr lang="ru-RU" sz="2800" b="1" dirty="0"/>
              <a:t> </a:t>
            </a:r>
            <a:r>
              <a:rPr lang="en-US" sz="2800" b="1" dirty="0"/>
              <a:t>Program Admission website</a:t>
            </a:r>
            <a:r>
              <a:rPr lang="ru-RU" sz="2800" b="1" dirty="0"/>
              <a:t> </a:t>
            </a:r>
            <a:r>
              <a:rPr lang="en-US" sz="2800" b="1" dirty="0"/>
              <a:t>information</a:t>
            </a:r>
          </a:p>
          <a:p>
            <a:r>
              <a:rPr lang="zh-CN" altLang="ru-RU" b="1" dirty="0"/>
              <a:t>预科系官方招生信息网</a:t>
            </a:r>
            <a:endParaRPr lang="ru-RU" b="1" dirty="0"/>
          </a:p>
          <a:p>
            <a:r>
              <a:rPr lang="en-US" b="1" dirty="0">
                <a:hlinkClick r:id="rId2"/>
              </a:rPr>
              <a:t>https://abit.1spbgmu.ru/dovuzovskoe-obrazovanie/podgotovitelnoe-otdelenie-dlya-inostrannih-grajdan</a:t>
            </a:r>
            <a:endParaRPr lang="ru-RU" b="1" dirty="0"/>
          </a:p>
          <a:p>
            <a:r>
              <a:rPr lang="en-US" b="1" dirty="0"/>
              <a:t>Contacts|</a:t>
            </a:r>
            <a:r>
              <a:rPr lang="zh-CN" altLang="en-US" b="1" dirty="0"/>
              <a:t>联系方式</a:t>
            </a:r>
            <a:r>
              <a:rPr lang="en-US" b="1" dirty="0"/>
              <a:t>:</a:t>
            </a:r>
            <a:endParaRPr lang="ru-RU" dirty="0"/>
          </a:p>
          <a:p>
            <a:r>
              <a:rPr lang="en-US" b="1" dirty="0"/>
              <a:t>E-mail|</a:t>
            </a:r>
            <a:r>
              <a:rPr lang="zh-CN" altLang="en-US" b="1" dirty="0"/>
              <a:t>电子邮件</a:t>
            </a:r>
            <a:r>
              <a:rPr lang="en-US" b="1" dirty="0"/>
              <a:t>: </a:t>
            </a:r>
            <a:r>
              <a:rPr lang="en-US" dirty="0">
                <a:hlinkClick r:id="rId3"/>
              </a:rPr>
              <a:t>prepspbgmu@yandex.ru</a:t>
            </a:r>
            <a:endParaRPr lang="ru-RU" dirty="0"/>
          </a:p>
          <a:p>
            <a:r>
              <a:rPr lang="ru-RU" b="1" dirty="0" err="1"/>
              <a:t>Phone</a:t>
            </a:r>
            <a:r>
              <a:rPr lang="en-US" altLang="ru-RU" b="1" dirty="0" err="1"/>
              <a:t>|</a:t>
            </a:r>
            <a:r>
              <a:rPr lang="zh-CN" altLang="en-US" b="1" dirty="0" err="1"/>
              <a:t>电话</a:t>
            </a:r>
            <a:r>
              <a:rPr lang="ru-RU" b="1" dirty="0"/>
              <a:t>:</a:t>
            </a:r>
            <a:r>
              <a:rPr lang="en-US" b="1" dirty="0"/>
              <a:t> </a:t>
            </a:r>
            <a:r>
              <a:rPr lang="ru-RU" dirty="0">
                <a:hlinkClick r:id="rId4"/>
              </a:rPr>
              <a:t>+79312378086</a:t>
            </a:r>
            <a:r>
              <a:rPr lang="ru-RU" dirty="0"/>
              <a:t> (</a:t>
            </a:r>
            <a:r>
              <a:rPr lang="ru-RU" dirty="0" err="1"/>
              <a:t>WhatsApp</a:t>
            </a:r>
            <a:r>
              <a:rPr lang="ru-RU" dirty="0"/>
              <a:t>, </a:t>
            </a:r>
            <a:r>
              <a:rPr lang="en-US" dirty="0"/>
              <a:t>Max</a:t>
            </a:r>
            <a:r>
              <a:rPr lang="ru-RU" dirty="0"/>
              <a:t>) </a:t>
            </a:r>
          </a:p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pic>
        <p:nvPicPr>
          <p:cNvPr id="6" name="Рисунок 5" descr="qr-code_foreigners_PR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30738" y="4331970"/>
            <a:ext cx="1866900" cy="18669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02425" y="579120"/>
            <a:ext cx="2762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预科部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A5C1D6-967D-BE86-36FC-8487B4ABD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8032"/>
            <a:ext cx="12192000" cy="538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6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03D648-9545-D528-527B-43C9CADC1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026"/>
            <a:ext cx="12192000" cy="454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59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A040E-2D5A-6913-603E-558B74588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A29CF5A-E3E4-93B4-94CB-0B0BC4B4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744283"/>
            <a:ext cx="10515600" cy="57670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0072BC"/>
                </a:solidFill>
                <a:latin typeface="+mn-lt"/>
              </a:rPr>
              <a:t>Registration</a:t>
            </a:r>
            <a:r>
              <a:rPr lang="ru-RU" sz="4400" b="1" dirty="0">
                <a:solidFill>
                  <a:srgbClr val="0072BC"/>
                </a:solidFill>
                <a:latin typeface="+mn-lt"/>
              </a:rPr>
              <a:t> </a:t>
            </a:r>
            <a:r>
              <a:rPr lang="zh-CN" altLang="en-US" sz="4400" b="1" dirty="0">
                <a:solidFill>
                  <a:srgbClr val="0072BC"/>
                </a:solidFill>
                <a:latin typeface="+mn-lt"/>
              </a:rPr>
              <a:t>注册</a:t>
            </a:r>
            <a:endParaRPr lang="ru-RU" dirty="0">
              <a:solidFill>
                <a:srgbClr val="0072BC"/>
              </a:solidFill>
              <a:latin typeface="+mn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F4D118B-AA02-DFC6-E108-99BD55134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8" t="14269" r="8275" b="14239"/>
          <a:stretch/>
        </p:blipFill>
        <p:spPr>
          <a:xfrm>
            <a:off x="559087" y="63956"/>
            <a:ext cx="2232248" cy="90041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ECAA81-4192-7BE7-B3CD-259EB60C1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2" y="1571549"/>
            <a:ext cx="11163516" cy="4469016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EAC8260B-F123-8AF5-97E4-9DB9F74EB9C2}"/>
              </a:ext>
            </a:extLst>
          </p:cNvPr>
          <p:cNvSpPr/>
          <p:nvPr/>
        </p:nvSpPr>
        <p:spPr>
          <a:xfrm>
            <a:off x="5230369" y="3264408"/>
            <a:ext cx="1984248" cy="4023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D05298-254E-B386-396D-A68183FAA386}"/>
              </a:ext>
            </a:extLst>
          </p:cNvPr>
          <p:cNvSpPr/>
          <p:nvPr/>
        </p:nvSpPr>
        <p:spPr>
          <a:xfrm>
            <a:off x="514242" y="5213299"/>
            <a:ext cx="6901542" cy="40233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01A19E-C097-9E90-052C-FDD313C003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222" y="4687028"/>
            <a:ext cx="2038536" cy="203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00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4985"/>
            <a:ext cx="10515600" cy="85855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2BC"/>
                </a:solidFill>
              </a:rPr>
              <a:t>Walks around St. Petersburg</a:t>
            </a:r>
            <a:br>
              <a:rPr lang="en-US" b="1" dirty="0">
                <a:solidFill>
                  <a:srgbClr val="0072BC"/>
                </a:solidFill>
              </a:rPr>
            </a:br>
            <a:r>
              <a:rPr lang="zh-CN" altLang="en-US" b="1" dirty="0">
                <a:solidFill>
                  <a:srgbClr val="0072BC"/>
                </a:solidFill>
              </a:rPr>
              <a:t>圣彼得堡街巷漫游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29" y="1988820"/>
            <a:ext cx="3840239" cy="2880180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805486"/>
            <a:ext cx="3857171" cy="28928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343" y="3559629"/>
            <a:ext cx="4177696" cy="31332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72BC"/>
                </a:solidFill>
              </a:rPr>
              <a:t>The trip to </a:t>
            </a:r>
            <a:r>
              <a:rPr lang="en-US" b="1" dirty="0" err="1">
                <a:solidFill>
                  <a:srgbClr val="0072BC"/>
                </a:solidFill>
              </a:rPr>
              <a:t>Peterhof|</a:t>
            </a:r>
            <a:r>
              <a:rPr lang="zh-CN" altLang="en-US" b="1" dirty="0" err="1">
                <a:solidFill>
                  <a:srgbClr val="0072BC"/>
                </a:solidFill>
              </a:rPr>
              <a:t>夏宫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026" y="1828772"/>
            <a:ext cx="2694235" cy="359231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16" y="1828772"/>
            <a:ext cx="6052455" cy="4539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8" y="1828772"/>
            <a:ext cx="2881993" cy="38426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2BC"/>
                </a:solidFill>
              </a:rPr>
              <a:t>The journey to </a:t>
            </a:r>
            <a:r>
              <a:rPr lang="en-US" b="1" dirty="0" err="1">
                <a:solidFill>
                  <a:srgbClr val="0072BC"/>
                </a:solidFill>
              </a:rPr>
              <a:t>Veliky</a:t>
            </a:r>
            <a:r>
              <a:rPr lang="en-US" b="1" dirty="0">
                <a:solidFill>
                  <a:srgbClr val="0072BC"/>
                </a:solidFill>
              </a:rPr>
              <a:t> Novgorod </a:t>
            </a:r>
            <a:r>
              <a:rPr lang="zh-CN" altLang="en-US" b="1" dirty="0">
                <a:solidFill>
                  <a:srgbClr val="0072BC"/>
                </a:solidFill>
              </a:rPr>
              <a:t>诺夫哥罗德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660" y="1441563"/>
            <a:ext cx="4094646" cy="30709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369" y="1441563"/>
            <a:ext cx="2910568" cy="39686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8" y="1441564"/>
            <a:ext cx="3211285" cy="40883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86" y="4695874"/>
            <a:ext cx="4986995" cy="203893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873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2BC"/>
                </a:solidFill>
              </a:rPr>
              <a:t>Concerts and festivals </a:t>
            </a:r>
            <a:r>
              <a:rPr lang="zh-CN" altLang="en-US" b="1" dirty="0">
                <a:solidFill>
                  <a:srgbClr val="0072BC"/>
                </a:solidFill>
              </a:rPr>
              <a:t>音乐会与庆典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29B4AA-A320-343F-3EC1-691061E17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7" y="3559890"/>
            <a:ext cx="1656247" cy="265748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07C421-8596-AEE2-6B72-F86C430E7D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759" y="3579304"/>
            <a:ext cx="4686641" cy="26380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24F692-EA49-1B28-7361-86D87CCA6D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5" y="1169573"/>
            <a:ext cx="3749552" cy="21091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E971044-0D9E-FB14-2B2B-5B99141847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55" y="3579305"/>
            <a:ext cx="3517423" cy="26380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18F361F-73AB-44A2-2016-E23B7A5DDE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2" y="1133856"/>
            <a:ext cx="3813048" cy="214484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5F40129-A80A-11BD-ED06-C4DE789245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332" y="1133856"/>
            <a:ext cx="2045420" cy="215229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260"/>
            <a:ext cx="10515600" cy="79337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2BC"/>
                </a:solidFill>
              </a:rPr>
              <a:t>The learning process </a:t>
            </a:r>
            <a:r>
              <a:rPr lang="zh-CN" altLang="en-US" b="1" dirty="0">
                <a:solidFill>
                  <a:srgbClr val="0072BC"/>
                </a:solidFill>
              </a:rPr>
              <a:t>学习历程</a:t>
            </a:r>
          </a:p>
        </p:txBody>
      </p:sp>
      <p:pic>
        <p:nvPicPr>
          <p:cNvPr id="4" name="Содержимое 3" descr="5247016470574133406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53414" y="3805516"/>
            <a:ext cx="6508280" cy="2877670"/>
          </a:xfrm>
        </p:spPr>
      </p:pic>
      <p:pic>
        <p:nvPicPr>
          <p:cNvPr id="10" name="Рисунок 9" descr="54405552174196278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4010" y="981636"/>
            <a:ext cx="2698377" cy="2698377"/>
          </a:xfrm>
          <a:prstGeom prst="rect">
            <a:avLst/>
          </a:prstGeom>
        </p:spPr>
      </p:pic>
      <p:pic>
        <p:nvPicPr>
          <p:cNvPr id="9" name="Рисунок 8" descr="52470164705741333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906" y="3812243"/>
            <a:ext cx="3792070" cy="2844052"/>
          </a:xfrm>
          <a:prstGeom prst="rect">
            <a:avLst/>
          </a:prstGeom>
        </p:spPr>
      </p:pic>
      <p:pic>
        <p:nvPicPr>
          <p:cNvPr id="13" name="Рисунок 12" descr="5247016470574133321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73507" y="998804"/>
            <a:ext cx="4773706" cy="2671766"/>
          </a:xfrm>
          <a:prstGeom prst="rect">
            <a:avLst/>
          </a:prstGeom>
        </p:spPr>
      </p:pic>
      <p:pic>
        <p:nvPicPr>
          <p:cNvPr id="14" name="Рисунок 13" descr="qr-code_foreigners_PR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809" y="1419785"/>
            <a:ext cx="1866900" cy="18669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661322"/>
            <a:ext cx="10650071" cy="337521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94603" y="708296"/>
            <a:ext cx="9144000" cy="1163638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0062A4"/>
                </a:solidFill>
              </a:rPr>
              <a:t>Pavlov University</a:t>
            </a:r>
            <a:endParaRPr lang="ru-RU" sz="7200" b="1" dirty="0">
              <a:solidFill>
                <a:srgbClr val="0062A4"/>
              </a:solidFill>
            </a:endParaRPr>
          </a:p>
        </p:txBody>
      </p:sp>
      <p:pic>
        <p:nvPicPr>
          <p:cNvPr id="5" name="Рисунок 4" descr="_DSC06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3239" y="2053088"/>
            <a:ext cx="5602855" cy="3735237"/>
          </a:xfrm>
          <a:prstGeom prst="rect">
            <a:avLst/>
          </a:prstGeom>
        </p:spPr>
      </p:pic>
      <p:pic>
        <p:nvPicPr>
          <p:cNvPr id="6" name="Рисунок 5" descr="_MG_9822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933" y="2035833"/>
            <a:ext cx="5641676" cy="37611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730" y="363069"/>
            <a:ext cx="7900800" cy="645459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72BC"/>
                </a:solidFill>
              </a:rPr>
              <a:t>Праздники </a:t>
            </a:r>
            <a:r>
              <a:rPr lang="ja-JP" altLang="en-US" sz="4400" b="1" dirty="0">
                <a:solidFill>
                  <a:srgbClr val="0072BC"/>
                </a:solidFill>
              </a:rPr>
              <a:t>假期</a:t>
            </a:r>
            <a:endParaRPr lang="ru-RU" sz="4400" b="1" dirty="0">
              <a:solidFill>
                <a:srgbClr val="0072B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photo_5285388481490710387_y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52849" y="1169894"/>
            <a:ext cx="4143315" cy="2985246"/>
          </a:xfrm>
          <a:prstGeom prst="rect">
            <a:avLst/>
          </a:prstGeom>
        </p:spPr>
      </p:pic>
      <p:pic>
        <p:nvPicPr>
          <p:cNvPr id="13" name="Содержимое 12" descr="5247016470574133303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18820" y="1136556"/>
            <a:ext cx="4024780" cy="3018585"/>
          </a:xfrm>
        </p:spPr>
      </p:pic>
      <p:pic>
        <p:nvPicPr>
          <p:cNvPr id="9" name="Рисунок 8" descr="photo_5285388481490710386_y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43747" y="3566197"/>
            <a:ext cx="4781690" cy="30632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Обучающиеся медицинского факультета иностранных студентов на занятиях в Симуляционном центр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3358" y="276045"/>
            <a:ext cx="4559059" cy="3039373"/>
          </a:xfrm>
          <a:prstGeom prst="rect">
            <a:avLst/>
          </a:prstGeom>
        </p:spPr>
      </p:pic>
      <p:pic>
        <p:nvPicPr>
          <p:cNvPr id="7" name="Рисунок 6" descr="IMG_05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7865" y="3536830"/>
            <a:ext cx="4515930" cy="3010619"/>
          </a:xfrm>
          <a:prstGeom prst="rect">
            <a:avLst/>
          </a:prstGeom>
        </p:spPr>
      </p:pic>
      <p:pic>
        <p:nvPicPr>
          <p:cNvPr id="8" name="Рисунок 7" descr="На занятиях участники СНО - студенты стоматологического факультет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66525" y="276045"/>
            <a:ext cx="4580053" cy="3053752"/>
          </a:xfrm>
          <a:prstGeom prst="rect">
            <a:avLst/>
          </a:prstGeom>
        </p:spPr>
      </p:pic>
      <p:pic>
        <p:nvPicPr>
          <p:cNvPr id="11" name="Содержимое 10" descr="IMG_0388_2.jpe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6573329" y="3523650"/>
            <a:ext cx="4697421" cy="300654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03253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5400" dirty="0"/>
              <a:t>Medical faculty</a:t>
            </a:r>
            <a:r>
              <a:rPr lang="ru-RU" sz="5400" dirty="0">
                <a:solidFill>
                  <a:srgbClr val="0072BC"/>
                </a:solidFill>
              </a:rPr>
              <a:t>____</a:t>
            </a:r>
            <a:r>
              <a:rPr lang="en-US" sz="5400" dirty="0"/>
              <a:t> </a:t>
            </a:r>
            <a:br>
              <a:rPr lang="ru-RU" sz="5400" dirty="0"/>
            </a:br>
            <a:r>
              <a:rPr lang="en-US" sz="5400" dirty="0"/>
              <a:t>of international students</a:t>
            </a:r>
            <a:r>
              <a:rPr lang="ru-RU" dirty="0">
                <a:solidFill>
                  <a:srgbClr val="0072BC"/>
                </a:solidFill>
              </a:rPr>
              <a:t>___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661322"/>
            <a:ext cx="10650071" cy="337521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7334" y="2661322"/>
            <a:ext cx="86005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Our University is rated as </a:t>
            </a:r>
            <a:r>
              <a:rPr lang="en-US" sz="2200" b="1" dirty="0"/>
              <a:t>one of the 5 top medical</a:t>
            </a:r>
            <a:r>
              <a:rPr lang="ru-RU" sz="2200" b="1" dirty="0"/>
              <a:t> </a:t>
            </a:r>
            <a:r>
              <a:rPr lang="en-US" sz="2200" b="1" dirty="0"/>
              <a:t>schools </a:t>
            </a:r>
            <a:r>
              <a:rPr lang="en-US" sz="2200" dirty="0"/>
              <a:t>in Russia.  </a:t>
            </a:r>
            <a:endParaRPr lang="ru-RU" sz="2200" dirty="0"/>
          </a:p>
          <a:p>
            <a:endParaRPr lang="ru-RU" sz="2200" dirty="0"/>
          </a:p>
          <a:p>
            <a:r>
              <a:rPr lang="en-US" sz="2200" dirty="0"/>
              <a:t>We are also included in</a:t>
            </a:r>
            <a:r>
              <a:rPr lang="ru-RU" sz="2200" dirty="0"/>
              <a:t> </a:t>
            </a:r>
            <a:r>
              <a:rPr lang="en-US" sz="2200" dirty="0"/>
              <a:t>the ranking of the best universities </a:t>
            </a:r>
            <a:endParaRPr lang="ru-RU" sz="2200" dirty="0"/>
          </a:p>
          <a:p>
            <a:r>
              <a:rPr lang="en-US" sz="2200" dirty="0"/>
              <a:t>in the world by the</a:t>
            </a:r>
            <a:r>
              <a:rPr lang="ru-RU" sz="2200" dirty="0"/>
              <a:t> </a:t>
            </a:r>
            <a:r>
              <a:rPr lang="en-US" sz="2200" dirty="0"/>
              <a:t>British company </a:t>
            </a:r>
            <a:endParaRPr lang="ru-RU" sz="2200" dirty="0"/>
          </a:p>
          <a:p>
            <a:r>
              <a:rPr lang="en-US" sz="2200" dirty="0"/>
              <a:t>Quacquarelli Symonds (QS) </a:t>
            </a:r>
            <a:r>
              <a:rPr lang="en-US" sz="2200" b="1" dirty="0"/>
              <a:t>QS World</a:t>
            </a:r>
            <a:r>
              <a:rPr lang="ru-RU" sz="2200" b="1" dirty="0"/>
              <a:t> </a:t>
            </a:r>
            <a:r>
              <a:rPr lang="en-US" sz="2200" b="1" dirty="0"/>
              <a:t>University Rankings</a:t>
            </a:r>
            <a:r>
              <a:rPr lang="en-US" sz="2200" dirty="0"/>
              <a:t>. </a:t>
            </a:r>
            <a:endParaRPr lang="ru-RU" sz="2200" dirty="0"/>
          </a:p>
          <a:p>
            <a:endParaRPr lang="ru-RU" sz="2200" dirty="0"/>
          </a:p>
          <a:p>
            <a:r>
              <a:rPr lang="en-US" sz="2200" dirty="0"/>
              <a:t>Our University is proud to have</a:t>
            </a:r>
            <a:r>
              <a:rPr lang="ru-RU" sz="2200" dirty="0"/>
              <a:t> </a:t>
            </a:r>
            <a:r>
              <a:rPr lang="en-US" sz="2200" b="1" dirty="0"/>
              <a:t>many successful international</a:t>
            </a:r>
            <a:endParaRPr lang="ru-RU" sz="2200" b="1" dirty="0"/>
          </a:p>
          <a:p>
            <a:r>
              <a:rPr lang="en-US" sz="2200" b="1" dirty="0"/>
              <a:t>alumni</a:t>
            </a:r>
            <a:r>
              <a:rPr lang="en-US" sz="2200" dirty="0"/>
              <a:t>, who are holding</a:t>
            </a:r>
            <a:r>
              <a:rPr lang="ru-RU" sz="2200" dirty="0"/>
              <a:t> </a:t>
            </a:r>
            <a:r>
              <a:rPr lang="en-US" sz="2200" dirty="0"/>
              <a:t>senior positions at the State, </a:t>
            </a:r>
            <a:endParaRPr lang="ru-RU" sz="2200" dirty="0"/>
          </a:p>
          <a:p>
            <a:r>
              <a:rPr lang="en-US" sz="2200" dirty="0"/>
              <a:t>and National levels in</a:t>
            </a:r>
            <a:r>
              <a:rPr lang="ru-RU" sz="2200" dirty="0"/>
              <a:t> </a:t>
            </a:r>
            <a:r>
              <a:rPr lang="en-US" sz="2200" dirty="0"/>
              <a:t>their countries.</a:t>
            </a:r>
            <a:endParaRPr lang="ru-RU" sz="2200" dirty="0"/>
          </a:p>
        </p:txBody>
      </p:sp>
      <p:pic>
        <p:nvPicPr>
          <p:cNvPr id="6" name="Рисунок 5" descr="obrazovanie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81964" y="3209088"/>
            <a:ext cx="3991155" cy="27813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03253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sz="5400" dirty="0"/>
              <a:t>Medical faculty</a:t>
            </a:r>
            <a:r>
              <a:rPr lang="ru-RU" sz="5400" dirty="0">
                <a:solidFill>
                  <a:srgbClr val="0072BC"/>
                </a:solidFill>
              </a:rPr>
              <a:t>____</a:t>
            </a:r>
            <a:r>
              <a:rPr lang="en-US" sz="5400" dirty="0"/>
              <a:t> </a:t>
            </a:r>
            <a:br>
              <a:rPr lang="ru-RU" sz="5400" dirty="0"/>
            </a:br>
            <a:r>
              <a:rPr lang="en-US" sz="5400" dirty="0"/>
              <a:t>of international students</a:t>
            </a:r>
            <a:r>
              <a:rPr lang="ru-RU" dirty="0">
                <a:solidFill>
                  <a:srgbClr val="0072BC"/>
                </a:solidFill>
              </a:rPr>
              <a:t>___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661322"/>
            <a:ext cx="10650071" cy="337521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3564" y="2480598"/>
            <a:ext cx="86005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The first foreign students </a:t>
            </a:r>
            <a:r>
              <a:rPr lang="en-US" sz="2200" dirty="0"/>
              <a:t>- at the beginning of the 20th century</a:t>
            </a:r>
            <a:endParaRPr lang="ru-RU" sz="2200" dirty="0"/>
          </a:p>
          <a:p>
            <a:r>
              <a:rPr lang="en-US" sz="2200" dirty="0"/>
              <a:t>In the 60s, the Faculty of International Students was established</a:t>
            </a:r>
            <a:endParaRPr lang="ru-RU" sz="2200" dirty="0"/>
          </a:p>
          <a:p>
            <a:endParaRPr lang="ru-RU" sz="2200" dirty="0"/>
          </a:p>
          <a:p>
            <a:r>
              <a:rPr lang="en-US" sz="2200" b="1" dirty="0"/>
              <a:t>The university's graduates </a:t>
            </a:r>
            <a:r>
              <a:rPr lang="en-US" sz="2200" dirty="0"/>
              <a:t>include citizens from Asia </a:t>
            </a:r>
            <a:endParaRPr lang="ru-RU" sz="2200" dirty="0"/>
          </a:p>
          <a:p>
            <a:r>
              <a:rPr lang="en-US" sz="2200" dirty="0"/>
              <a:t>and Africa, the United States and Latin America, </a:t>
            </a:r>
            <a:endParaRPr lang="ru-RU" sz="2200" dirty="0"/>
          </a:p>
          <a:p>
            <a:r>
              <a:rPr lang="en-US" sz="2200" dirty="0"/>
              <a:t>Europe and other countries.</a:t>
            </a:r>
            <a:endParaRPr lang="ru-RU" sz="2200" dirty="0"/>
          </a:p>
          <a:p>
            <a:endParaRPr lang="en-US" sz="2200" dirty="0"/>
          </a:p>
          <a:p>
            <a:pPr>
              <a:spcAft>
                <a:spcPts val="600"/>
              </a:spcAft>
            </a:pPr>
            <a:r>
              <a:rPr lang="en-US" sz="2200" b="1" dirty="0"/>
              <a:t>Pre-university training</a:t>
            </a:r>
            <a:r>
              <a:rPr lang="en-US" sz="2200" dirty="0"/>
              <a:t>: with entry into Russia and remotely</a:t>
            </a:r>
          </a:p>
          <a:p>
            <a:pPr>
              <a:spcAft>
                <a:spcPts val="600"/>
              </a:spcAft>
            </a:pPr>
            <a:r>
              <a:rPr lang="en-US" sz="2200" b="1" dirty="0"/>
              <a:t>Specialty</a:t>
            </a:r>
            <a:r>
              <a:rPr lang="en-US" sz="2200" dirty="0"/>
              <a:t> (General medicine, Dentistry, Pediatrics)</a:t>
            </a:r>
          </a:p>
          <a:p>
            <a:r>
              <a:rPr lang="en-US" sz="2200" b="1" dirty="0"/>
              <a:t>Postgraduate programs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8" name="Рисунок 7" descr="photo_5244449467405561385_y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4045" y="3429000"/>
            <a:ext cx="3857299" cy="25705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03253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dirty="0"/>
              <a:t>Medical faculty</a:t>
            </a:r>
            <a:r>
              <a:rPr lang="ru-RU" dirty="0">
                <a:solidFill>
                  <a:srgbClr val="0072BC"/>
                </a:solidFill>
              </a:rPr>
              <a:t>____</a:t>
            </a:r>
            <a:r>
              <a:rPr lang="en-US" dirty="0"/>
              <a:t> </a:t>
            </a:r>
            <a:br>
              <a:rPr lang="ru-RU" dirty="0"/>
            </a:br>
            <a:r>
              <a:rPr lang="en-US" dirty="0"/>
              <a:t>of international students</a:t>
            </a:r>
            <a:r>
              <a:rPr lang="ru-RU" dirty="0">
                <a:solidFill>
                  <a:srgbClr val="0072BC"/>
                </a:solidFill>
              </a:rPr>
              <a:t>____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661322"/>
            <a:ext cx="10650071" cy="337521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5389" y="2553418"/>
            <a:ext cx="86005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>
              <a:spcAft>
                <a:spcPts val="1200"/>
              </a:spcAft>
            </a:pPr>
            <a:r>
              <a:rPr lang="en-US" sz="3200" dirty="0"/>
              <a:t>The faculty provides support to students</a:t>
            </a:r>
            <a:r>
              <a:rPr lang="ru-RU" sz="3200" dirty="0"/>
              <a:t>:</a:t>
            </a:r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en-US" sz="2400" dirty="0"/>
              <a:t>in matters related to accommodation </a:t>
            </a:r>
            <a:endParaRPr lang="ru-RU" sz="2400" dirty="0"/>
          </a:p>
          <a:p>
            <a:pPr>
              <a:spcAft>
                <a:spcPts val="1200"/>
              </a:spcAft>
            </a:pPr>
            <a:r>
              <a:rPr lang="ru-RU" sz="2400" dirty="0"/>
              <a:t>   </a:t>
            </a:r>
            <a:r>
              <a:rPr lang="en-US" sz="2400" dirty="0"/>
              <a:t>in a hostel/dormitory</a:t>
            </a:r>
            <a:endParaRPr lang="ru-RU" sz="2400" dirty="0"/>
          </a:p>
          <a:p>
            <a:pPr>
              <a:buFontTx/>
              <a:buChar char="-"/>
            </a:pPr>
            <a:r>
              <a:rPr lang="en-US" sz="2400" dirty="0"/>
              <a:t> compliance of the legal staying in Russia </a:t>
            </a:r>
            <a:endParaRPr lang="ru-RU" sz="2400" dirty="0"/>
          </a:p>
          <a:p>
            <a:pPr>
              <a:spcAft>
                <a:spcPts val="1200"/>
              </a:spcAft>
            </a:pPr>
            <a:r>
              <a:rPr lang="ru-RU" sz="2400" dirty="0"/>
              <a:t>   </a:t>
            </a:r>
            <a:r>
              <a:rPr lang="en-US" sz="2400" dirty="0"/>
              <a:t>(VISA department)</a:t>
            </a:r>
            <a:endParaRPr lang="ru-RU" sz="2400" dirty="0"/>
          </a:p>
          <a:p>
            <a:pPr>
              <a:buFontTx/>
              <a:buChar char="-"/>
            </a:pPr>
            <a:r>
              <a:rPr lang="ru-RU" sz="2400" dirty="0"/>
              <a:t> </a:t>
            </a:r>
            <a:r>
              <a:rPr lang="en-US" sz="2400" dirty="0"/>
              <a:t>organization of leisure and extracurricular activities</a:t>
            </a:r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9" name="Рисунок 8" descr="nIiNy1vFXc23hzRu6kd9BR-bfpT16NvACtDliQx0LbBCcYvD-xd-9uFMdMJJ4JzlvXwqtcXr_DA3Tq0489LGOou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0736" y="3503171"/>
            <a:ext cx="3654724" cy="2432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579914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800" dirty="0"/>
              <a:t>Pre-Entrance Program Department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640" y="2661322"/>
            <a:ext cx="11000231" cy="3986366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sz="3300" b="1" dirty="0">
                <a:solidFill>
                  <a:srgbClr val="0062A4"/>
                </a:solidFill>
              </a:rPr>
              <a:t>Pre-Entrance Program with enter for study to Russia</a:t>
            </a:r>
          </a:p>
          <a:p>
            <a:pPr>
              <a:spcAft>
                <a:spcPts val="600"/>
              </a:spcAft>
            </a:pPr>
            <a:r>
              <a:rPr lang="zh-CN" altLang="en-US" b="1" dirty="0">
                <a:solidFill>
                  <a:srgbClr val="0062A4"/>
                </a:solidFill>
              </a:rPr>
              <a:t>俄罗斯联邦政府奖学金预科系招生公告</a:t>
            </a:r>
            <a:endParaRPr lang="en-US" b="1" dirty="0">
              <a:solidFill>
                <a:srgbClr val="0062A4"/>
              </a:solidFill>
            </a:endParaRPr>
          </a:p>
          <a:p>
            <a:pPr algn="l">
              <a:spcAft>
                <a:spcPts val="600"/>
              </a:spcAft>
            </a:pPr>
            <a:r>
              <a:rPr lang="en-US" b="1" dirty="0" err="1"/>
              <a:t>Rossotrudnichestvo</a:t>
            </a:r>
            <a:r>
              <a:rPr lang="en-US" b="1" dirty="0"/>
              <a:t> scholarship </a:t>
            </a:r>
            <a:r>
              <a:rPr lang="en-US" dirty="0"/>
              <a:t>- 20 study places  </a:t>
            </a:r>
            <a:r>
              <a:rPr lang="zh-CN" altLang="en-US" b="1" dirty="0"/>
              <a:t>俄罗斯联邦奖学金名额</a:t>
            </a:r>
            <a:r>
              <a:rPr lang="en-US" altLang="zh-CN" b="1" dirty="0"/>
              <a:t>-20</a:t>
            </a:r>
            <a:endParaRPr lang="en-US" b="1" dirty="0"/>
          </a:p>
          <a:p>
            <a:pPr algn="l">
              <a:spcAft>
                <a:spcPts val="600"/>
              </a:spcAft>
            </a:pPr>
            <a:r>
              <a:rPr lang="en-US" b="1" dirty="0">
                <a:hlinkClick r:id="rId2"/>
              </a:rPr>
              <a:t>https://rs.gov.ru/</a:t>
            </a:r>
            <a:endParaRPr lang="en-US" b="1" dirty="0"/>
          </a:p>
          <a:p>
            <a:pPr algn="l">
              <a:spcAft>
                <a:spcPts val="600"/>
              </a:spcAft>
            </a:pPr>
            <a:r>
              <a:rPr lang="en-US" b="1" dirty="0"/>
              <a:t>120 contract’s study places </a:t>
            </a:r>
            <a:r>
              <a:rPr lang="zh-CN" altLang="en-US" b="1" dirty="0"/>
              <a:t>自费名额</a:t>
            </a:r>
            <a:r>
              <a:rPr lang="en-US" altLang="zh-CN" b="1" dirty="0"/>
              <a:t>-120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en-US" b="1" dirty="0"/>
              <a:t>Admission: June 1- July 29 </a:t>
            </a:r>
            <a:r>
              <a:rPr lang="en-US" dirty="0"/>
              <a:t>(online registration and acceptance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en-US" dirty="0"/>
              <a:t>of documents through the Applicant's personal account)</a:t>
            </a:r>
          </a:p>
          <a:p>
            <a:pPr algn="l">
              <a:spcAft>
                <a:spcPts val="600"/>
              </a:spcAft>
            </a:pPr>
            <a:r>
              <a:rPr lang="zh-CN" altLang="en-US" b="1" dirty="0"/>
              <a:t>招生：</a:t>
            </a:r>
            <a:r>
              <a:rPr lang="en-US" altLang="zh-CN" b="1" dirty="0"/>
              <a:t>6</a:t>
            </a:r>
            <a:r>
              <a:rPr lang="zh-CN" altLang="en-US" b="1" dirty="0"/>
              <a:t>月</a:t>
            </a:r>
            <a:r>
              <a:rPr lang="en-US" altLang="zh-CN" b="1" dirty="0"/>
              <a:t>1</a:t>
            </a:r>
            <a:r>
              <a:rPr lang="zh-CN" altLang="en-US" b="1" dirty="0"/>
              <a:t>号</a:t>
            </a:r>
            <a:r>
              <a:rPr lang="en-US" altLang="zh-CN" b="1" dirty="0"/>
              <a:t>-7</a:t>
            </a:r>
            <a:r>
              <a:rPr lang="zh-CN" altLang="en-US" b="1" dirty="0"/>
              <a:t>月</a:t>
            </a:r>
            <a:r>
              <a:rPr lang="en-US" altLang="zh-CN" b="1" dirty="0"/>
              <a:t>29</a:t>
            </a:r>
            <a:r>
              <a:rPr lang="zh-CN" altLang="en-US" b="1" dirty="0"/>
              <a:t>日（通过个人账户进行在线注册和提交）</a:t>
            </a:r>
            <a:endParaRPr lang="ru-RU" b="1" dirty="0"/>
          </a:p>
          <a:p>
            <a:pPr algn="l">
              <a:spcAft>
                <a:spcPts val="600"/>
              </a:spcAft>
            </a:pPr>
            <a:r>
              <a:rPr lang="en-US" dirty="0">
                <a:hlinkClick r:id="rId3"/>
              </a:rPr>
              <a:t>https://abit.1spbgmu.ru/foreigners/</a:t>
            </a:r>
            <a:endParaRPr lang="ru-RU" dirty="0"/>
          </a:p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881"/>
            <a:ext cx="4842631" cy="2255525"/>
          </a:xfrm>
          <a:prstGeom prst="rect">
            <a:avLst/>
          </a:prstGeom>
        </p:spPr>
      </p:pic>
      <p:pic>
        <p:nvPicPr>
          <p:cNvPr id="10" name="Рисунок 9" descr="qr-code_foreigners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5609" y="4203328"/>
            <a:ext cx="1409700" cy="1409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02425" y="579120"/>
            <a:ext cx="2762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预科部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579914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Pre-Entrance Program Department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8640" y="2823882"/>
            <a:ext cx="11146535" cy="376894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rgbClr val="0072BC"/>
                </a:solidFill>
              </a:rPr>
              <a:t>Educational program for preparation for entrance</a:t>
            </a:r>
            <a:r>
              <a:rPr lang="ru-RU" sz="2800" b="1" dirty="0">
                <a:solidFill>
                  <a:srgbClr val="0072BC"/>
                </a:solidFill>
              </a:rPr>
              <a:t> </a:t>
            </a:r>
            <a:r>
              <a:rPr lang="en-US" sz="2800" b="1" dirty="0">
                <a:solidFill>
                  <a:srgbClr val="0072BC"/>
                </a:solidFill>
              </a:rPr>
              <a:t>exams</a:t>
            </a:r>
          </a:p>
          <a:p>
            <a:r>
              <a:rPr lang="zh-CN" altLang="en-US" b="1" dirty="0">
                <a:solidFill>
                  <a:srgbClr val="0072BC"/>
                </a:solidFill>
              </a:rPr>
              <a:t>预科系入学考试课程说明</a:t>
            </a:r>
            <a:endParaRPr lang="ru-RU" dirty="0">
              <a:solidFill>
                <a:srgbClr val="0072BC"/>
              </a:solidFill>
            </a:endParaRPr>
          </a:p>
          <a:p>
            <a:pPr algn="l">
              <a:spcAft>
                <a:spcPts val="600"/>
              </a:spcAft>
            </a:pPr>
            <a:r>
              <a:rPr lang="en-US" b="1" i="0" dirty="0">
                <a:solidFill>
                  <a:srgbClr val="000000"/>
                </a:solidFill>
                <a:effectLst/>
              </a:rPr>
              <a:t>Russian language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which is required for admission, study and subsequent communication with patients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zh-CN" altLang="ru-RU" b="1" dirty="0"/>
              <a:t>俄语课程</a:t>
            </a:r>
            <a:r>
              <a:rPr lang="en-US" altLang="zh-CN" b="1" dirty="0"/>
              <a:t>-</a:t>
            </a:r>
            <a:r>
              <a:rPr lang="zh-CN" altLang="en-US" b="1" dirty="0"/>
              <a:t>入学考试内容以及临床医患沟通（含</a:t>
            </a:r>
            <a:r>
              <a:rPr lang="en-US" altLang="zh-CN" b="1" dirty="0"/>
              <a:t>3-6</a:t>
            </a:r>
            <a:r>
              <a:rPr lang="zh-CN" altLang="en-US" b="1" dirty="0"/>
              <a:t>个学习模块）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ru-RU" b="1" dirty="0" err="1"/>
              <a:t>Chemistry</a:t>
            </a:r>
            <a:r>
              <a:rPr lang="en-US" altLang="ru-RU" b="1" dirty="0" err="1"/>
              <a:t> </a:t>
            </a:r>
            <a:r>
              <a:rPr lang="zh-CN" altLang="en-US" b="1" dirty="0" err="1"/>
              <a:t>化学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ru-RU" b="1" dirty="0" err="1"/>
              <a:t>Biology</a:t>
            </a:r>
            <a:r>
              <a:rPr lang="en-US" altLang="ru-RU" b="1" dirty="0" err="1"/>
              <a:t> </a:t>
            </a:r>
            <a:r>
              <a:rPr lang="zh-CN" altLang="en-US" b="1" dirty="0" err="1"/>
              <a:t>生物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en-US" dirty="0"/>
              <a:t>Students receive </a:t>
            </a:r>
            <a:r>
              <a:rPr lang="en-US" b="1" dirty="0"/>
              <a:t>a certificate </a:t>
            </a:r>
            <a:r>
              <a:rPr lang="en-US" dirty="0"/>
              <a:t>upon completion of the preparatory stage</a:t>
            </a:r>
            <a:endParaRPr lang="ru-RU" dirty="0"/>
          </a:p>
          <a:p>
            <a:pPr algn="l">
              <a:spcAft>
                <a:spcPts val="600"/>
              </a:spcAft>
            </a:pPr>
            <a:r>
              <a:rPr lang="zh-CN" altLang="en-US" b="1" dirty="0"/>
              <a:t>结业认证</a:t>
            </a:r>
            <a:endParaRPr lang="ru-RU" altLang="zh-CN" b="1" dirty="0"/>
          </a:p>
          <a:p>
            <a:pPr algn="l"/>
            <a:endParaRPr lang="ru-RU" b="1" dirty="0"/>
          </a:p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pic>
        <p:nvPicPr>
          <p:cNvPr id="10" name="Рисунок 9" descr="qr-code_foreigner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77089" y="4294768"/>
            <a:ext cx="1409700" cy="1409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02425" y="579120"/>
            <a:ext cx="2762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预科部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2329132"/>
          </a:xfrm>
          <a:solidFill>
            <a:srgbClr val="0072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/>
              <a:t>Pre-Entrance Program Department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9929" y="2501660"/>
            <a:ext cx="10650071" cy="3697434"/>
          </a:xfrm>
        </p:spPr>
        <p:txBody>
          <a:bodyPr/>
          <a:lstStyle/>
          <a:p>
            <a:r>
              <a:rPr lang="en-US" sz="2800" b="1" dirty="0">
                <a:solidFill>
                  <a:srgbClr val="0072BC"/>
                </a:solidFill>
              </a:rPr>
              <a:t>Pre-Entrance Program in distance format </a:t>
            </a:r>
          </a:p>
          <a:p>
            <a:r>
              <a:rPr lang="zh-CN" altLang="en-US" b="1" dirty="0">
                <a:solidFill>
                  <a:srgbClr val="0072BC"/>
                </a:solidFill>
              </a:rPr>
              <a:t>线上预科系招生公告</a:t>
            </a:r>
            <a:endParaRPr lang="ru-RU" dirty="0">
              <a:solidFill>
                <a:srgbClr val="0072BC"/>
              </a:solidFill>
            </a:endParaRPr>
          </a:p>
          <a:p>
            <a:pPr algn="l"/>
            <a:r>
              <a:rPr lang="ru-RU" b="1" dirty="0"/>
              <a:t>С</a:t>
            </a:r>
            <a:r>
              <a:rPr lang="en-US" b="1" dirty="0" err="1"/>
              <a:t>ontract’s</a:t>
            </a:r>
            <a:r>
              <a:rPr lang="en-US" b="1" dirty="0"/>
              <a:t> study places </a:t>
            </a:r>
            <a:r>
              <a:rPr lang="zh-CN" altLang="en-US" b="1" dirty="0"/>
              <a:t>自费学习</a:t>
            </a:r>
            <a:endParaRPr lang="ru-RU" dirty="0"/>
          </a:p>
          <a:p>
            <a:pPr algn="l"/>
            <a:r>
              <a:rPr lang="en-US" b="1" dirty="0"/>
              <a:t>Admission: October 1- November 30 </a:t>
            </a:r>
            <a:r>
              <a:rPr lang="en-US" dirty="0"/>
              <a:t>(online registration and</a:t>
            </a:r>
            <a:endParaRPr lang="ru-RU" dirty="0"/>
          </a:p>
          <a:p>
            <a:pPr algn="l"/>
            <a:r>
              <a:rPr lang="en-US" dirty="0"/>
              <a:t>acceptance of documents through </a:t>
            </a:r>
            <a:r>
              <a:rPr lang="en-US"/>
              <a:t>the Applicant's </a:t>
            </a:r>
            <a:r>
              <a:rPr lang="en-US" dirty="0"/>
              <a:t>personal account)</a:t>
            </a:r>
          </a:p>
          <a:p>
            <a:pPr algn="l"/>
            <a:r>
              <a:rPr lang="zh-CN" altLang="en-US" b="1" dirty="0"/>
              <a:t>招生：</a:t>
            </a:r>
            <a:r>
              <a:rPr lang="en-US" altLang="zh-CN" b="1" dirty="0"/>
              <a:t>10</a:t>
            </a:r>
            <a:r>
              <a:rPr lang="zh-CN" altLang="en-US" b="1" dirty="0"/>
              <a:t>月</a:t>
            </a:r>
            <a:r>
              <a:rPr lang="en-US" altLang="zh-CN" b="1" dirty="0"/>
              <a:t>1</a:t>
            </a:r>
            <a:r>
              <a:rPr lang="zh-CN" altLang="en-US" b="1" dirty="0"/>
              <a:t>日</a:t>
            </a:r>
            <a:r>
              <a:rPr lang="en-US" altLang="zh-CN" b="1" dirty="0"/>
              <a:t>-11</a:t>
            </a:r>
            <a:r>
              <a:rPr lang="zh-CN" altLang="en-US" b="1" dirty="0"/>
              <a:t>月</a:t>
            </a:r>
            <a:r>
              <a:rPr lang="en-US" altLang="zh-CN" b="1" dirty="0"/>
              <a:t>30</a:t>
            </a:r>
            <a:r>
              <a:rPr lang="zh-CN" altLang="en-US" b="1" dirty="0"/>
              <a:t>日（通过申个人账户在线申请及材料提交）</a:t>
            </a:r>
            <a:endParaRPr lang="ru-RU" b="1" dirty="0"/>
          </a:p>
          <a:p>
            <a:pPr algn="l"/>
            <a:r>
              <a:rPr lang="en-US" dirty="0">
                <a:hlinkClick r:id="rId2"/>
              </a:rPr>
              <a:t>https://abit.1spbgmu.ru/foreigners/</a:t>
            </a:r>
            <a:endParaRPr lang="ru-RU" dirty="0"/>
          </a:p>
          <a:p>
            <a:pPr algn="l"/>
            <a:endParaRPr lang="ru-RU" dirty="0"/>
          </a:p>
          <a:p>
            <a:pPr algn="l"/>
            <a:endParaRPr lang="ru-RU" dirty="0">
              <a:solidFill>
                <a:srgbClr val="0062A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726"/>
            <a:ext cx="4842631" cy="2255525"/>
          </a:xfrm>
          <a:prstGeom prst="rect">
            <a:avLst/>
          </a:prstGeom>
        </p:spPr>
      </p:pic>
      <p:pic>
        <p:nvPicPr>
          <p:cNvPr id="6" name="Рисунок 5" descr="qr-code_foreigner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90046" y="3262032"/>
            <a:ext cx="1409700" cy="1409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02425" y="579120"/>
            <a:ext cx="2762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预科部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626</Words>
  <Application>Microsoft Office PowerPoint</Application>
  <PresentationFormat>Широкоэкранный</PresentationFormat>
  <Paragraphs>91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Pavlov University</vt:lpstr>
      <vt:lpstr>Pavlov University</vt:lpstr>
      <vt:lpstr>Презентация PowerPoint</vt:lpstr>
      <vt:lpstr>Medical faculty____  of international students___</vt:lpstr>
      <vt:lpstr>Medical faculty____  of international students___</vt:lpstr>
      <vt:lpstr>Medical faculty____  of international students____</vt:lpstr>
      <vt:lpstr>Pre-Entrance Program Department</vt:lpstr>
      <vt:lpstr>Pre-Entrance Program Department</vt:lpstr>
      <vt:lpstr>Pre-Entrance Program Department</vt:lpstr>
      <vt:lpstr>Pre-Entrance Program Department</vt:lpstr>
      <vt:lpstr>Pre-Entrance Program Department</vt:lpstr>
      <vt:lpstr>Презентация PowerPoint</vt:lpstr>
      <vt:lpstr>Презентация PowerPoint</vt:lpstr>
      <vt:lpstr>Registration 注册</vt:lpstr>
      <vt:lpstr>Walks around St. Petersburg 圣彼得堡街巷漫游</vt:lpstr>
      <vt:lpstr>The trip to Peterhof|夏宫</vt:lpstr>
      <vt:lpstr>The journey to Veliky Novgorod 诺夫哥罗德</vt:lpstr>
      <vt:lpstr>Concerts and festivals 音乐会与庆典</vt:lpstr>
      <vt:lpstr>The learning process 学习历程</vt:lpstr>
      <vt:lpstr>Праздники 假期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Pre-Entrance Program Department</dc:title>
  <dc:creator>user</dc:creator>
  <cp:lastModifiedBy>user</cp:lastModifiedBy>
  <cp:revision>49</cp:revision>
  <dcterms:created xsi:type="dcterms:W3CDTF">2025-05-08T10:27:00Z</dcterms:created>
  <dcterms:modified xsi:type="dcterms:W3CDTF">2026-05-28T13:08:31Z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EFD884C3B76B4309A6D719F6AB5BA9B8_13</vt:lpwstr>
  </property>
  <property fmtid="{D5CDD505-2E9C-101B-9397-08002B2CF9AE}" pid="3" name="KSOProductBuildVer">
    <vt:lpwstr>2052-12.1.0.21171</vt:lpwstr>
  </property>
</Properties>
</file>